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85" r:id="rId3"/>
  </p:sldMasterIdLst>
  <p:notesMasterIdLst>
    <p:notesMasterId r:id="rId28"/>
  </p:notesMasterIdLst>
  <p:handoutMasterIdLst>
    <p:handoutMasterId r:id="rId29"/>
  </p:handoutMasterIdLst>
  <p:sldIdLst>
    <p:sldId id="394" r:id="rId4"/>
    <p:sldId id="395" r:id="rId5"/>
    <p:sldId id="396" r:id="rId6"/>
    <p:sldId id="397" r:id="rId7"/>
    <p:sldId id="398" r:id="rId8"/>
    <p:sldId id="447" r:id="rId9"/>
    <p:sldId id="399" r:id="rId10"/>
    <p:sldId id="469" r:id="rId11"/>
    <p:sldId id="472" r:id="rId12"/>
    <p:sldId id="414" r:id="rId13"/>
    <p:sldId id="467" r:id="rId14"/>
    <p:sldId id="468" r:id="rId15"/>
    <p:sldId id="413" r:id="rId16"/>
    <p:sldId id="466" r:id="rId17"/>
    <p:sldId id="473" r:id="rId18"/>
    <p:sldId id="470" r:id="rId19"/>
    <p:sldId id="471" r:id="rId20"/>
    <p:sldId id="474" r:id="rId21"/>
    <p:sldId id="416" r:id="rId22"/>
    <p:sldId id="475" r:id="rId23"/>
    <p:sldId id="420" r:id="rId24"/>
    <p:sldId id="455" r:id="rId25"/>
    <p:sldId id="352" r:id="rId26"/>
    <p:sldId id="458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397"/>
            <p14:sldId id="398"/>
            <p14:sldId id="447"/>
          </p14:sldIdLst>
        </p14:section>
        <p14:section name="Преподаватели" id="{DAE11780-40AF-497C-9F94-5F439B1E120A}">
          <p14:sldIdLst>
            <p14:sldId id="399"/>
            <p14:sldId id="469"/>
            <p14:sldId id="472"/>
          </p14:sldIdLst>
        </p14:section>
        <p14:section name="Домашни, изпити, оценяване" id="{DBE78337-BE1C-478A-90A8-DDEDCDD19267}">
          <p14:sldIdLst>
            <p14:sldId id="414"/>
            <p14:sldId id="467"/>
            <p14:sldId id="468"/>
            <p14:sldId id="413"/>
            <p14:sldId id="466"/>
            <p14:sldId id="473"/>
            <p14:sldId id="470"/>
            <p14:sldId id="471"/>
            <p14:sldId id="474"/>
          </p14:sldIdLst>
        </p14:section>
        <p14:section name="Ресурси" id="{6FBB0975-5D7E-4605-A7F7-A56F98E52A63}">
          <p14:sldIdLst>
            <p14:sldId id="416"/>
            <p14:sldId id="475"/>
            <p14:sldId id="420"/>
            <p14:sldId id="455"/>
            <p14:sldId id="352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D2A010"/>
    <a:srgbClr val="F1C341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80" autoAdjust="0"/>
    <p:restoredTop sz="94595" autoAdjust="0"/>
  </p:normalViewPr>
  <p:slideViewPr>
    <p:cSldViewPr>
      <p:cViewPr varScale="1">
        <p:scale>
          <a:sx n="61" d="100"/>
          <a:sy n="61" d="100"/>
        </p:scale>
        <p:origin x="552" y="2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89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0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4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://softuni.foundation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0839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6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hlinkClick r:id="rId1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507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softuni.bg/for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hyperlink" Target="http://www.introprogramming.info/intro-java-book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.png"/><Relationship Id="rId3" Type="http://schemas.openxmlformats.org/officeDocument/2006/relationships/hyperlink" Target="http://foundation.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hyperlink" Target="http://softuni.foundat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softuni.bg/forum" TargetMode="External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4689323" y="3468622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65" y="3264292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9528" y="4025457"/>
            <a:ext cx="2253081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352800"/>
            <a:ext cx="2887496" cy="28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7103" y="2514600"/>
            <a:ext cx="2838617" cy="28386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Май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– </a:t>
            </a:r>
            <a:r>
              <a:rPr lang="bg-BG" dirty="0"/>
              <a:t>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16 -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17 Юни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</a:t>
            </a:r>
            <a:r>
              <a:rPr lang="bg-BG" sz="2400" dirty="0" smtClean="0"/>
              <a:t>–</a:t>
            </a:r>
            <a:r>
              <a:rPr lang="en-US" sz="2400" dirty="0" smtClean="0"/>
              <a:t> </a:t>
            </a:r>
            <a:r>
              <a:rPr lang="bg-BG" sz="2400" dirty="0" smtClean="0"/>
              <a:t>( </a:t>
            </a:r>
            <a:r>
              <a:rPr lang="bg-BG" sz="2400" dirty="0"/>
              <a:t>50лв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7432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</a:t>
            </a:r>
            <a:r>
              <a:rPr lang="bg-BG" sz="3200" dirty="0" smtClean="0">
                <a:sym typeface="Wingdings" panose="05000000000000000000" pitchFamily="2" charset="2"/>
              </a:rPr>
              <a:t>на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smtClean="0">
                <a:solidFill>
                  <a:srgbClr val="F3CD60"/>
                </a:solidFill>
                <a:sym typeface="Wingdings" panose="05000000000000000000" pitchFamily="2" charset="2"/>
              </a:rPr>
              <a:t>Programming Fundamentals</a:t>
            </a:r>
            <a:endParaRPr lang="en-US" sz="3400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Присъствено обучение</a:t>
            </a:r>
            <a:endParaRPr lang="en-US" sz="3600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90%</a:t>
            </a:r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</a:p>
          <a:p>
            <a:pPr lvl="1"/>
            <a:r>
              <a:rPr lang="bg-BG" dirty="0"/>
              <a:t>Работа с ментор – бонус до 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bg-BG" dirty="0"/>
              <a:t>%</a:t>
            </a:r>
            <a:endParaRPr lang="en-US" dirty="0"/>
          </a:p>
          <a:p>
            <a:r>
              <a:rPr lang="bg-BG" dirty="0"/>
              <a:t>Онлайн обучение</a:t>
            </a:r>
            <a:endParaRPr lang="en-US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/>
              <a:t>9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bg-BG" dirty="0"/>
              <a:t>Активност 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6082117" y="3957441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2CD6C-B437-4B7D-B84D-714A5490A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51" y="3657600"/>
            <a:ext cx="2898654" cy="256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51" y="1220857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300" dirty="0"/>
              <a:t>Бонус от ментори се получава при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участие</a:t>
            </a:r>
            <a:r>
              <a:rPr lang="bg-BG" sz="3300" dirty="0"/>
              <a:t> в занятията с менторите </a:t>
            </a:r>
          </a:p>
          <a:p>
            <a:r>
              <a:rPr lang="bg-BG" sz="3300" dirty="0"/>
              <a:t>Менторски срещи</a:t>
            </a:r>
          </a:p>
          <a:p>
            <a:pPr lvl="1"/>
            <a:r>
              <a:rPr lang="bg-BG" sz="3300" dirty="0"/>
              <a:t>Допълнителни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групови</a:t>
            </a:r>
            <a:r>
              <a:rPr lang="bg-BG" sz="3300" dirty="0"/>
              <a:t> </a:t>
            </a:r>
            <a:br>
              <a:rPr lang="bg-BG" sz="3300" dirty="0"/>
            </a:br>
            <a:r>
              <a:rPr lang="bg-BG" sz="3300" dirty="0"/>
              <a:t>занятия с менторите</a:t>
            </a:r>
          </a:p>
          <a:p>
            <a:pPr lvl="1"/>
            <a:r>
              <a:rPr lang="bg-BG" sz="3300" dirty="0"/>
              <a:t>Провеждат се във време </a:t>
            </a:r>
            <a:br>
              <a:rPr lang="bg-BG" sz="3300" dirty="0"/>
            </a:b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уговорено с ментора и групата</a:t>
            </a:r>
          </a:p>
          <a:p>
            <a:pPr lvl="1"/>
            <a:r>
              <a:rPr lang="bg-BG" sz="3300" dirty="0"/>
              <a:t>Възможност за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присъствени</a:t>
            </a:r>
            <a:r>
              <a:rPr lang="bg-BG" sz="3300" dirty="0"/>
              <a:t> и </a:t>
            </a:r>
            <a:r>
              <a:rPr lang="bg-BG" sz="3300" dirty="0">
                <a:solidFill>
                  <a:schemeClr val="tx2">
                    <a:lumMod val="75000"/>
                  </a:schemeClr>
                </a:solidFill>
              </a:rPr>
              <a:t>онлайн</a:t>
            </a:r>
            <a:r>
              <a:rPr lang="bg-BG" sz="3300" dirty="0"/>
              <a:t> срещи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Ментори и менторски срещи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E4B3E1-B1B1-4F6D-AD45-E3A6C165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2133600"/>
            <a:ext cx="4133629" cy="30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3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4685617"/>
            <a:ext cx="7086600" cy="820600"/>
          </a:xfrm>
        </p:spPr>
        <p:txBody>
          <a:bodyPr/>
          <a:lstStyle/>
          <a:p>
            <a:r>
              <a:rPr lang="bg-BG" dirty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bg-BG" dirty="0"/>
              <a:t>Какво ни трябва за курса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447800"/>
            <a:ext cx="4143208" cy="3267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55B86-97B8-4BBC-B8C7-3F92D797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1561759"/>
            <a:ext cx="2781300" cy="278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EC507-7280-4F71-BA6C-BF13062C31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884922"/>
            <a:ext cx="2057400" cy="16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/>
            <a:r>
              <a:rPr lang="bg-BG" dirty="0"/>
              <a:t>Обсъждайте задачите с колеги</a:t>
            </a:r>
            <a:endParaRPr lang="en-US" dirty="0"/>
          </a:p>
          <a:p>
            <a:pPr lvl="1"/>
            <a:r>
              <a:rPr lang="bg-BG" dirty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11" name="Картина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04" y="3523156"/>
            <a:ext cx="2209800" cy="2213036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943">
            <a:off x="5664806" y="1351502"/>
            <a:ext cx="1921046" cy="1921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88" y="1251894"/>
            <a:ext cx="4700447" cy="48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PyCharm Community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 </a:t>
            </a:r>
            <a:r>
              <a:rPr lang="en-US" dirty="0"/>
              <a:t>Eclipse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781802"/>
            <a:ext cx="27432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412" y="4343400"/>
            <a:ext cx="4453229" cy="151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1177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Java</a:t>
            </a:r>
            <a:r>
              <a:rPr lang="en-US" sz="2000" dirty="0">
                <a:hlinkClick r:id="rId5"/>
              </a:rPr>
              <a:t>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foundation.softuni.bg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title="Software University @ Faceboo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  <p:pic>
        <p:nvPicPr>
          <p:cNvPr id="12" name="Picture 11">
            <a:hlinkClick r:id="rId12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04" y="307062"/>
            <a:ext cx="1868483" cy="466034"/>
          </a:xfrm>
          <a:prstGeom prst="rect">
            <a:avLst/>
          </a:prstGeom>
        </p:spPr>
      </p:pic>
      <p:pic>
        <p:nvPicPr>
          <p:cNvPr id="15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140F7ED-98BA-4A51-A36D-BCBF46FF36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12" y="1156189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556">
            <a:off x="915324" y="2897665"/>
            <a:ext cx="1958473" cy="19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Курсът 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в писането на код (</a:t>
            </a:r>
            <a:r>
              <a:rPr lang="en-US" dirty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Работа с проверки и повторения (цикли</a:t>
            </a:r>
            <a:r>
              <a:rPr lang="bg-BG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</a:t>
            </a:r>
            <a:r>
              <a:rPr lang="bg-BG" dirty="0"/>
              <a:t>с типове данни и променливи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1367157"/>
            <a:ext cx="2383175" cy="2514600"/>
          </a:xfrm>
          <a:prstGeom prst="roundRect">
            <a:avLst>
              <a:gd name="adj" fmla="val 1758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412" y="4176252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курса.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Първи стъпки в </a:t>
            </a:r>
            <a:r>
              <a:rPr lang="ru-RU" noProof="1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ru-RU" dirty="0" err="1"/>
              <a:t>пресмятания</a:t>
            </a:r>
            <a:r>
              <a:rPr lang="ru-RU" dirty="0"/>
              <a:t>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Проверки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По-сложни проверки (вложени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Повторения (цикли)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895600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на конзолата с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– </a:t>
            </a:r>
            <a:r>
              <a:rPr lang="bg-BG" dirty="0"/>
              <a:t>решаване на </a:t>
            </a:r>
            <a:r>
              <a:rPr lang="ru-RU" dirty="0"/>
              <a:t>задачи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приемен изпит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076316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08012" y="1151124"/>
            <a:ext cx="11804822" cy="5570355"/>
          </a:xfrm>
        </p:spPr>
        <p:txBody>
          <a:bodyPr/>
          <a:lstStyle/>
          <a:p>
            <a:r>
              <a:rPr lang="bg-BG" b="1" dirty="0" smtClean="0">
                <a:solidFill>
                  <a:srgbClr val="F3CD60"/>
                </a:solidFill>
              </a:rPr>
              <a:t>Инес Иванова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dirty="0"/>
              <a:t>Топ студент в </a:t>
            </a:r>
            <a:r>
              <a:rPr lang="bg-BG" dirty="0" smtClean="0"/>
              <a:t>СофтУни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F</a:t>
            </a:r>
            <a:r>
              <a:rPr lang="en-US" dirty="0" smtClean="0"/>
              <a:t>ront-end developer</a:t>
            </a:r>
            <a:endParaRPr lang="bg-BG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dirty="0" smtClean="0"/>
              <a:t>Работи по стартъп занимаващ се с </a:t>
            </a:r>
            <a:r>
              <a:rPr lang="en-US" dirty="0" smtClean="0"/>
              <a:t>data science</a:t>
            </a:r>
            <a:endParaRPr lang="bg-BG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P</a:t>
            </a:r>
            <a:r>
              <a:rPr lang="en-US" dirty="0" smtClean="0"/>
              <a:t>ython</a:t>
            </a:r>
            <a:r>
              <a:rPr lang="en-US" dirty="0"/>
              <a:t>, </a:t>
            </a:r>
            <a:r>
              <a:rPr lang="en-US" dirty="0" smtClean="0"/>
              <a:t>C#, </a:t>
            </a:r>
            <a:r>
              <a:rPr lang="en-US" dirty="0"/>
              <a:t>Angular </a:t>
            </a:r>
            <a:r>
              <a:rPr lang="en-US" dirty="0" smtClean="0"/>
              <a:t>5,</a:t>
            </a:r>
            <a:r>
              <a:rPr lang="bg-BG" dirty="0" smtClean="0"/>
              <a:t> </a:t>
            </a:r>
            <a:r>
              <a:rPr lang="en-US" dirty="0" smtClean="0"/>
              <a:t>HTML, CSS, jQuery</a:t>
            </a:r>
            <a:endParaRPr lang="bg-BG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dirty="0" smtClean="0"/>
              <a:t>В свободното </a:t>
            </a:r>
            <a:r>
              <a:rPr lang="ru-RU" dirty="0"/>
              <a:t>време се </a:t>
            </a:r>
            <a:r>
              <a:rPr lang="ru-RU" dirty="0" smtClean="0"/>
              <a:t>занимава </a:t>
            </a:r>
            <a:r>
              <a:rPr lang="ru-RU" dirty="0"/>
              <a:t>със C++</a:t>
            </a:r>
            <a:endParaRPr lang="en-US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600200"/>
            <a:ext cx="2728411" cy="2728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7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/>
              <a:t>Домашни</a:t>
            </a:r>
            <a:r>
              <a:rPr lang="bg-BG"/>
              <a:t>, изпити </a:t>
            </a:r>
            <a:r>
              <a:rPr lang="bg-BG" dirty="0"/>
              <a:t>и оценяване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131F0-DDF2-46B4-9C12-DECAB87B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2085876"/>
            <a:ext cx="23622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260194"/>
            <a:ext cx="3605750" cy="36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748</Words>
  <Application>Microsoft Office PowerPoint</Application>
  <PresentationFormat>Custom</PresentationFormat>
  <Paragraphs>168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1_SoftUni 16x9</vt:lpstr>
      <vt:lpstr>4_SoftUni 16x9</vt:lpstr>
      <vt:lpstr>Основи на програмирането </vt:lpstr>
      <vt:lpstr>Съдържание</vt:lpstr>
      <vt:lpstr>Основи на програмирането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Система за оценяване в курса</vt:lpstr>
      <vt:lpstr>Ментори и менторски срещи</vt:lpstr>
      <vt:lpstr>Представяне на менторите</vt:lpstr>
      <vt:lpstr>Ресурси</vt:lpstr>
      <vt:lpstr>Сайт на курса и материали</vt:lpstr>
      <vt:lpstr>Слайдове, видео, домашни</vt:lpstr>
      <vt:lpstr>Препоръчителен софтуер</vt:lpstr>
      <vt:lpstr>Основи на програмирето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2018-04-13T18:54:58Z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